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8" r:id="rId7"/>
    <p:sldId id="262" r:id="rId8"/>
    <p:sldId id="263" r:id="rId9"/>
    <p:sldId id="264" r:id="rId10"/>
    <p:sldId id="267" r:id="rId11"/>
    <p:sldId id="266" r:id="rId12"/>
    <p:sldId id="269"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BDB5D33-0041-437B-A2F9-A6067B6DC490}" type="datetimeFigureOut">
              <a:rPr lang="nl-NL" smtClean="0"/>
              <a:t>26-11-2021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F23565-48E8-453C-8E34-B533C3D2BC9B}"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BDB5D33-0041-437B-A2F9-A6067B6DC490}" type="datetimeFigureOut">
              <a:rPr lang="nl-NL" smtClean="0"/>
              <a:t>26-11-2021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F23565-48E8-453C-8E34-B533C3D2BC9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BDB5D33-0041-437B-A2F9-A6067B6DC490}" type="datetimeFigureOut">
              <a:rPr lang="nl-NL" smtClean="0"/>
              <a:t>26-11-2021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F23565-48E8-453C-8E34-B533C3D2BC9B}"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BDB5D33-0041-437B-A2F9-A6067B6DC490}" type="datetimeFigureOut">
              <a:rPr lang="nl-NL" smtClean="0"/>
              <a:t>26-11-2021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F23565-48E8-453C-8E34-B533C3D2BC9B}"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nl-NL" smtClean="0"/>
              <a:t>Klik om de stijl te bewerken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BDB5D33-0041-437B-A2F9-A6067B6DC490}" type="datetimeFigureOut">
              <a:rPr lang="nl-NL" smtClean="0"/>
              <a:t>26-11-2021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EF23565-48E8-453C-8E34-B533C3D2BC9B}"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8BDB5D33-0041-437B-A2F9-A6067B6DC490}" type="datetimeFigureOut">
              <a:rPr lang="nl-NL" smtClean="0"/>
              <a:t>26-11-2021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EF23565-48E8-453C-8E34-B533C3D2BC9B}"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8BDB5D33-0041-437B-A2F9-A6067B6DC490}" type="datetimeFigureOut">
              <a:rPr lang="nl-NL" smtClean="0"/>
              <a:t>26-11-2021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EF23565-48E8-453C-8E34-B533C3D2BC9B}"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8BDB5D33-0041-437B-A2F9-A6067B6DC490}" type="datetimeFigureOut">
              <a:rPr lang="nl-NL" smtClean="0"/>
              <a:t>26-11-2021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EF23565-48E8-453C-8E34-B533C3D2BC9B}"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B5D33-0041-437B-A2F9-A6067B6DC490}" type="datetimeFigureOut">
              <a:rPr lang="nl-NL" smtClean="0"/>
              <a:t>26-11-2021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EF23565-48E8-453C-8E34-B533C3D2BC9B}"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nl-NL" smtClean="0"/>
              <a:t>Klik om de stijl te bewerken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BDB5D33-0041-437B-A2F9-A6067B6DC490}" type="datetimeFigureOut">
              <a:rPr lang="nl-NL" smtClean="0"/>
              <a:t>26-11-2021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EF23565-48E8-453C-8E34-B533C3D2BC9B}" type="slidenum">
              <a:rPr lang="nl-NL" smtClean="0"/>
              <a:t>‹nr.›</a:t>
            </a:fld>
            <a:endParaRPr lang="nl-NL"/>
          </a:p>
        </p:txBody>
      </p:sp>
      <p:sp>
        <p:nvSpPr>
          <p:cNvPr id="9" name="Content Placeholder 8"/>
          <p:cNvSpPr>
            <a:spLocks noGrp="1"/>
          </p:cNvSpPr>
          <p:nvPr>
            <p:ph sz="quarter" idx="13"/>
          </p:nvPr>
        </p:nvSpPr>
        <p:spPr>
          <a:xfrm>
            <a:off x="304800" y="381000"/>
            <a:ext cx="7772400" cy="494284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nl-NL" smtClean="0"/>
              <a:t>Klik om de stijl te bewerken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8" name="Date Placeholder 7"/>
          <p:cNvSpPr>
            <a:spLocks noGrp="1"/>
          </p:cNvSpPr>
          <p:nvPr>
            <p:ph type="dt" sz="half" idx="10"/>
          </p:nvPr>
        </p:nvSpPr>
        <p:spPr/>
        <p:txBody>
          <a:bodyPr/>
          <a:lstStyle/>
          <a:p>
            <a:fld id="{8BDB5D33-0041-437B-A2F9-A6067B6DC490}" type="datetimeFigureOut">
              <a:rPr lang="nl-NL" smtClean="0"/>
              <a:t>26-11-2021</a:t>
            </a:fld>
            <a:endParaRPr lang="nl-NL"/>
          </a:p>
        </p:txBody>
      </p:sp>
      <p:sp>
        <p:nvSpPr>
          <p:cNvPr id="9" name="Slide Number Placeholder 8"/>
          <p:cNvSpPr>
            <a:spLocks noGrp="1"/>
          </p:cNvSpPr>
          <p:nvPr>
            <p:ph type="sldNum" sz="quarter" idx="11"/>
          </p:nvPr>
        </p:nvSpPr>
        <p:spPr/>
        <p:txBody>
          <a:bodyPr/>
          <a:lstStyle/>
          <a:p>
            <a:fld id="{0EF23565-48E8-453C-8E34-B533C3D2BC9B}" type="slidenum">
              <a:rPr lang="nl-NL" smtClean="0"/>
              <a:t>‹nr.›</a:t>
            </a:fld>
            <a:endParaRPr lang="nl-NL"/>
          </a:p>
        </p:txBody>
      </p:sp>
      <p:sp>
        <p:nvSpPr>
          <p:cNvPr id="10" name="Footer Placeholder 9"/>
          <p:cNvSpPr>
            <a:spLocks noGrp="1"/>
          </p:cNvSpPr>
          <p:nvPr>
            <p:ph type="ftr" sz="quarter" idx="12"/>
          </p:nvPr>
        </p:nvSpPr>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EF23565-48E8-453C-8E34-B533C3D2BC9B}" type="slidenum">
              <a:rPr lang="nl-NL" smtClean="0"/>
              <a:t>‹nr.›</a:t>
            </a:fld>
            <a:endParaRPr lang="nl-NL"/>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nl-NL"/>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BDB5D33-0041-437B-A2F9-A6067B6DC490}" type="datetimeFigureOut">
              <a:rPr lang="nl-NL" smtClean="0"/>
              <a:t>26-11-2021</a:t>
            </a:fld>
            <a:endParaRPr lang="nl-N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188640"/>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216174" y="1916832"/>
            <a:ext cx="7920880" cy="4247317"/>
          </a:xfrm>
          <a:prstGeom prst="rect">
            <a:avLst/>
          </a:prstGeom>
        </p:spPr>
        <p:txBody>
          <a:bodyPr wrap="square">
            <a:spAutoFit/>
          </a:bodyPr>
          <a:lstStyle/>
          <a:p>
            <a:r>
              <a:rPr lang="nl-NL" b="1" u="sng" dirty="0">
                <a:latin typeface="Arial" panose="020B0604020202020204" pitchFamily="34" charset="0"/>
                <a:cs typeface="Arial" panose="020B0604020202020204" pitchFamily="34" charset="0"/>
              </a:rPr>
              <a:t>Voorzitter en tijdelijk fokkerij. </a:t>
            </a:r>
            <a:br>
              <a:rPr lang="nl-NL" b="1" u="sng" dirty="0">
                <a:latin typeface="Arial" panose="020B0604020202020204" pitchFamily="34" charset="0"/>
                <a:cs typeface="Arial" panose="020B0604020202020204" pitchFamily="34" charset="0"/>
              </a:rPr>
            </a:br>
            <a:r>
              <a:rPr lang="nl-NL" b="1" u="sng" dirty="0">
                <a:latin typeface="Arial" panose="020B0604020202020204" pitchFamily="34" charset="0"/>
                <a:cs typeface="Arial" panose="020B0604020202020204" pitchFamily="34" charset="0"/>
              </a:rPr>
              <a:t>Verslag afgelopen periode.</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Vanaf het begin uitvoerig overlegd over de toekomst van het NSPS</a:t>
            </a:r>
          </a:p>
          <a:p>
            <a:pPr lvl="0"/>
            <a:r>
              <a:rPr lang="nl-NL" dirty="0">
                <a:latin typeface="Arial" panose="020B0604020202020204" pitchFamily="34" charset="0"/>
                <a:cs typeface="Arial" panose="020B0604020202020204" pitchFamily="34" charset="0"/>
              </a:rPr>
              <a:t>Rode draad daaruit: Digitalisering krachtig doorzetten en ledenaantal vergroten.</a:t>
            </a:r>
          </a:p>
          <a:p>
            <a:pPr lvl="0"/>
            <a:r>
              <a:rPr lang="nl-NL" dirty="0">
                <a:latin typeface="Arial" panose="020B0604020202020204" pitchFamily="34" charset="0"/>
                <a:cs typeface="Arial" panose="020B0604020202020204" pitchFamily="34" charset="0"/>
              </a:rPr>
              <a:t>Maandelijks digitaal een HB vergadering. Indien nodig nog een keer extra. Het digitaal vergaderen geeft een kosten besparing en voor de HB leden ook een duidelijke tijdsbesparing.</a:t>
            </a:r>
          </a:p>
          <a:p>
            <a:pPr lvl="0"/>
            <a:r>
              <a:rPr lang="nl-NL" dirty="0">
                <a:latin typeface="Arial" panose="020B0604020202020204" pitchFamily="34" charset="0"/>
                <a:cs typeface="Arial" panose="020B0604020202020204" pitchFamily="34" charset="0"/>
              </a:rPr>
              <a:t>Helaas is door het vertrek van Ruud van Raak weer een vacature ontstaan in het HB.</a:t>
            </a:r>
          </a:p>
          <a:p>
            <a:pPr lvl="0"/>
            <a:r>
              <a:rPr lang="nl-NL" dirty="0">
                <a:latin typeface="Arial" panose="020B0604020202020204" pitchFamily="34" charset="0"/>
                <a:cs typeface="Arial" panose="020B0604020202020204" pitchFamily="34" charset="0"/>
              </a:rPr>
              <a:t>Bezwaar ingediend door de bond van hengstenhouders met betrekking tot de bestuursbesluiten over 3 hengsten. </a:t>
            </a:r>
            <a:br>
              <a:rPr lang="nl-NL" dirty="0">
                <a:latin typeface="Arial" panose="020B0604020202020204" pitchFamily="34" charset="0"/>
                <a:cs typeface="Arial" panose="020B0604020202020204" pitchFamily="34" charset="0"/>
              </a:rPr>
            </a:br>
            <a:r>
              <a:rPr lang="nl-NL" dirty="0">
                <a:latin typeface="Arial" panose="020B0604020202020204" pitchFamily="34" charset="0"/>
                <a:cs typeface="Arial" panose="020B0604020202020204" pitchFamily="34" charset="0"/>
              </a:rPr>
              <a:t>2 een herkansing na  juni en 1 een herkansing in september.</a:t>
            </a:r>
            <a:br>
              <a:rPr lang="nl-NL" dirty="0">
                <a:latin typeface="Arial" panose="020B0604020202020204" pitchFamily="34" charset="0"/>
                <a:cs typeface="Arial" panose="020B0604020202020204" pitchFamily="34" charset="0"/>
              </a:rPr>
            </a:br>
            <a:r>
              <a:rPr lang="nl-NL" dirty="0">
                <a:latin typeface="Arial" panose="020B0604020202020204" pitchFamily="34" charset="0"/>
                <a:cs typeface="Arial" panose="020B0604020202020204" pitchFamily="34" charset="0"/>
              </a:rPr>
              <a:t>De komende weken zijn er hoorzittingen en daarna de uitspraak.</a:t>
            </a:r>
          </a:p>
          <a:p>
            <a:pPr lvl="0"/>
            <a:r>
              <a:rPr lang="nl-NL" dirty="0">
                <a:latin typeface="Arial" panose="020B0604020202020204" pitchFamily="34" charset="0"/>
                <a:cs typeface="Arial" panose="020B0604020202020204" pitchFamily="34" charset="0"/>
              </a:rPr>
              <a:t>Bestuur druk bij de bestuurders nog te hoog.</a:t>
            </a:r>
          </a:p>
        </p:txBody>
      </p:sp>
    </p:spTree>
    <p:extLst>
      <p:ext uri="{BB962C8B-B14F-4D97-AF65-F5344CB8AC3E}">
        <p14:creationId xmlns:p14="http://schemas.microsoft.com/office/powerpoint/2010/main" val="121010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094"/>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395536" y="1490008"/>
            <a:ext cx="7920880" cy="3693319"/>
          </a:xfrm>
          <a:prstGeom prst="rect">
            <a:avLst/>
          </a:prstGeom>
        </p:spPr>
        <p:txBody>
          <a:bodyPr wrap="square">
            <a:spAutoFit/>
          </a:bodyPr>
          <a:lstStyle/>
          <a:p>
            <a:r>
              <a:rPr lang="nl-NL" b="1" u="sng" dirty="0">
                <a:latin typeface="Arial" panose="020B0604020202020204" pitchFamily="34" charset="0"/>
                <a:cs typeface="Arial" panose="020B0604020202020204" pitchFamily="34" charset="0"/>
              </a:rPr>
              <a:t>SPORT EN RECREATIE</a:t>
            </a:r>
            <a:endParaRPr lang="nl-NL" dirty="0">
              <a:latin typeface="Arial" panose="020B0604020202020204" pitchFamily="34" charset="0"/>
              <a:cs typeface="Arial" panose="020B0604020202020204" pitchFamily="34" charset="0"/>
            </a:endParaRPr>
          </a:p>
          <a:p>
            <a:r>
              <a:rPr lang="nl-NL" b="1" u="sng" dirty="0">
                <a:latin typeface="Arial" panose="020B0604020202020204" pitchFamily="34" charset="0"/>
                <a:cs typeface="Arial" panose="020B0604020202020204" pitchFamily="34" charset="0"/>
              </a:rPr>
              <a:t>VERSLAG VAN DE AFGELOPEN PERIODE</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Tijdens de corona periode is er een online wedstrijd georganiseerd. Hierbij konden deelnemers een filmpje van hun gereden proef opsturen en laten beoordelen door de jury. Hierna kregen de deelnemers hun protocol terug voorzien van de punten en commentaar.</a:t>
            </a:r>
          </a:p>
          <a:p>
            <a:pPr lvl="0"/>
            <a:r>
              <a:rPr lang="nl-NL" dirty="0">
                <a:latin typeface="Arial" panose="020B0604020202020204" pitchFamily="34" charset="0"/>
                <a:cs typeface="Arial" panose="020B0604020202020204" pitchFamily="34" charset="0"/>
              </a:rPr>
              <a:t>In het najaar hebben we een aantal wedstrijden kunnen rijden. Waaronder het NK dubbelspan, tandem en enkelspan. Ook hebben we de 45</a:t>
            </a:r>
            <a:r>
              <a:rPr lang="nl-NL" baseline="30000" dirty="0">
                <a:latin typeface="Arial" panose="020B0604020202020204" pitchFamily="34" charset="0"/>
                <a:cs typeface="Arial" panose="020B0604020202020204" pitchFamily="34" charset="0"/>
              </a:rPr>
              <a:t>e</a:t>
            </a:r>
            <a:r>
              <a:rPr lang="nl-NL" dirty="0">
                <a:latin typeface="Arial" panose="020B0604020202020204" pitchFamily="34" charset="0"/>
                <a:cs typeface="Arial" panose="020B0604020202020204" pitchFamily="34" charset="0"/>
              </a:rPr>
              <a:t> indoor kunnen organiseren in Maren-Kessel, met extra prijzen gesponsord door diverse bedrijven.</a:t>
            </a:r>
          </a:p>
          <a:p>
            <a:pPr lvl="0"/>
            <a:r>
              <a:rPr lang="nl-NL" dirty="0">
                <a:latin typeface="Arial" panose="020B0604020202020204" pitchFamily="34" charset="0"/>
                <a:cs typeface="Arial" panose="020B0604020202020204" pitchFamily="34" charset="0"/>
              </a:rPr>
              <a:t>We zijn begonnen met het schrijven van stukjes in ons blad over de verschillende disciplines met hierbij uitleg hoe je het doet en waar opgelet wordt</a:t>
            </a:r>
            <a:r>
              <a:rPr lang="nl-NL" dirty="0" smtClean="0">
                <a:latin typeface="Arial" panose="020B0604020202020204" pitchFamily="34" charset="0"/>
                <a:cs typeface="Arial" panose="020B0604020202020204" pitchFamily="34" charset="0"/>
              </a:rPr>
              <a:t>.</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318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094"/>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251520" y="1916832"/>
            <a:ext cx="7920880" cy="3139321"/>
          </a:xfrm>
          <a:prstGeom prst="rect">
            <a:avLst/>
          </a:prstGeom>
        </p:spPr>
        <p:txBody>
          <a:bodyPr wrap="square">
            <a:spAutoFit/>
          </a:bodyPr>
          <a:lstStyle/>
          <a:p>
            <a:r>
              <a:rPr lang="nl-NL" b="1" u="sng" dirty="0">
                <a:latin typeface="Arial" panose="020B0604020202020204" pitchFamily="34" charset="0"/>
                <a:cs typeface="Arial" panose="020B0604020202020204" pitchFamily="34" charset="0"/>
              </a:rPr>
              <a:t>WAT ZIJN DE PLANNEN VOOR DE KOMENDE TIJD.</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Organiseren van een opengestelde wedstrijd voor iedereen met een shetlander.</a:t>
            </a:r>
          </a:p>
          <a:p>
            <a:pPr lvl="0"/>
            <a:r>
              <a:rPr lang="nl-NL" dirty="0">
                <a:latin typeface="Arial" panose="020B0604020202020204" pitchFamily="34" charset="0"/>
                <a:cs typeface="Arial" panose="020B0604020202020204" pitchFamily="34" charset="0"/>
              </a:rPr>
              <a:t>Wedstrijddagen eerder aankondigen op de KNHS site. </a:t>
            </a:r>
          </a:p>
          <a:p>
            <a:pPr lvl="0"/>
            <a:r>
              <a:rPr lang="nl-NL" dirty="0">
                <a:latin typeface="Arial" panose="020B0604020202020204" pitchFamily="34" charset="0"/>
                <a:cs typeface="Arial" panose="020B0604020202020204" pitchFamily="34" charset="0"/>
              </a:rPr>
              <a:t>Via </a:t>
            </a:r>
            <a:r>
              <a:rPr lang="nl-NL" dirty="0" err="1">
                <a:latin typeface="Arial" panose="020B0604020202020204" pitchFamily="34" charset="0"/>
                <a:cs typeface="Arial" panose="020B0604020202020204" pitchFamily="34" charset="0"/>
              </a:rPr>
              <a:t>social</a:t>
            </a:r>
            <a:r>
              <a:rPr lang="nl-NL" dirty="0">
                <a:latin typeface="Arial" panose="020B0604020202020204" pitchFamily="34" charset="0"/>
                <a:cs typeface="Arial" panose="020B0604020202020204" pitchFamily="34" charset="0"/>
              </a:rPr>
              <a:t> media meer promotie van de wedstrijddagen. </a:t>
            </a:r>
          </a:p>
          <a:p>
            <a:pPr lvl="0"/>
            <a:r>
              <a:rPr lang="nl-NL" dirty="0">
                <a:latin typeface="Arial" panose="020B0604020202020204" pitchFamily="34" charset="0"/>
                <a:cs typeface="Arial" panose="020B0604020202020204" pitchFamily="34" charset="0"/>
              </a:rPr>
              <a:t>Vaste vrijwilligers. </a:t>
            </a:r>
          </a:p>
          <a:p>
            <a:pPr lvl="0"/>
            <a:r>
              <a:rPr lang="nl-NL" dirty="0">
                <a:latin typeface="Arial" panose="020B0604020202020204" pitchFamily="34" charset="0"/>
                <a:cs typeface="Arial" panose="020B0604020202020204" pitchFamily="34" charset="0"/>
              </a:rPr>
              <a:t>In delen van het land waar nog geen wedstrijddag is proberen te helpen een wedstrijddag te organiseren.</a:t>
            </a:r>
          </a:p>
          <a:p>
            <a:pPr lvl="0"/>
            <a:r>
              <a:rPr lang="nl-NL" dirty="0">
                <a:latin typeface="Arial" panose="020B0604020202020204" pitchFamily="34" charset="0"/>
                <a:cs typeface="Arial" panose="020B0604020202020204" pitchFamily="34" charset="0"/>
              </a:rPr>
              <a:t>In het voorjaar wordt er een </a:t>
            </a:r>
            <a:r>
              <a:rPr lang="nl-NL" dirty="0" err="1">
                <a:latin typeface="Arial" panose="020B0604020202020204" pitchFamily="34" charset="0"/>
                <a:cs typeface="Arial" panose="020B0604020202020204" pitchFamily="34" charset="0"/>
              </a:rPr>
              <a:t>clinicdag</a:t>
            </a:r>
            <a:r>
              <a:rPr lang="nl-NL" dirty="0">
                <a:latin typeface="Arial" panose="020B0604020202020204" pitchFamily="34" charset="0"/>
                <a:cs typeface="Arial" panose="020B0604020202020204" pitchFamily="34" charset="0"/>
              </a:rPr>
              <a:t> georganiseerd met diverse disciplines en leuke </a:t>
            </a:r>
            <a:r>
              <a:rPr lang="nl-NL" dirty="0" err="1">
                <a:latin typeface="Arial" panose="020B0604020202020204" pitchFamily="34" charset="0"/>
                <a:cs typeface="Arial" panose="020B0604020202020204" pitchFamily="34" charset="0"/>
              </a:rPr>
              <a:t>clinic</a:t>
            </a:r>
            <a:r>
              <a:rPr lang="nl-NL" dirty="0">
                <a:latin typeface="Arial" panose="020B0604020202020204" pitchFamily="34" charset="0"/>
                <a:cs typeface="Arial" panose="020B0604020202020204" pitchFamily="34" charset="0"/>
              </a:rPr>
              <a:t> gevers.</a:t>
            </a:r>
          </a:p>
          <a:p>
            <a:pPr lvl="0"/>
            <a:r>
              <a:rPr lang="nl-NL" dirty="0">
                <a:latin typeface="Arial" panose="020B0604020202020204" pitchFamily="34" charset="0"/>
                <a:cs typeface="Arial" panose="020B0604020202020204" pitchFamily="34" charset="0"/>
              </a:rPr>
              <a:t>Voor het concours rijden gaan we de regelementen van de SAS volgen. </a:t>
            </a:r>
          </a:p>
        </p:txBody>
      </p:sp>
    </p:spTree>
    <p:extLst>
      <p:ext uri="{BB962C8B-B14F-4D97-AF65-F5344CB8AC3E}">
        <p14:creationId xmlns:p14="http://schemas.microsoft.com/office/powerpoint/2010/main" val="384770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094"/>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3383868" y="3075057"/>
            <a:ext cx="2376264" cy="707886"/>
          </a:xfrm>
          <a:prstGeom prst="rect">
            <a:avLst/>
          </a:prstGeom>
        </p:spPr>
        <p:txBody>
          <a:bodyPr wrap="square">
            <a:spAutoFit/>
          </a:bodyPr>
          <a:lstStyle/>
          <a:p>
            <a:r>
              <a:rPr lang="nl-NL" sz="4000" dirty="0" smtClean="0">
                <a:latin typeface="Arial" panose="020B0604020202020204" pitchFamily="34" charset="0"/>
                <a:cs typeface="Arial" panose="020B0604020202020204" pitchFamily="34" charset="0"/>
              </a:rPr>
              <a:t>Vragen ?</a:t>
            </a:r>
            <a:endParaRPr lang="nl-NL"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141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094"/>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254735" y="1861090"/>
            <a:ext cx="7920880" cy="4247317"/>
          </a:xfrm>
          <a:prstGeom prst="rect">
            <a:avLst/>
          </a:prstGeom>
        </p:spPr>
        <p:txBody>
          <a:bodyPr wrap="square">
            <a:spAutoFit/>
          </a:bodyPr>
          <a:lstStyle/>
          <a:p>
            <a:r>
              <a:rPr lang="nl-NL" b="1" u="sng" dirty="0">
                <a:latin typeface="Arial" panose="020B0604020202020204" pitchFamily="34" charset="0"/>
                <a:cs typeface="Arial" panose="020B0604020202020204" pitchFamily="34" charset="0"/>
              </a:rPr>
              <a:t>Voorzitter en tijdelijk fokkerij. </a:t>
            </a:r>
            <a:endParaRPr lang="nl-NL" dirty="0">
              <a:latin typeface="Arial" panose="020B0604020202020204" pitchFamily="34" charset="0"/>
              <a:cs typeface="Arial" panose="020B0604020202020204" pitchFamily="34" charset="0"/>
            </a:endParaRPr>
          </a:p>
          <a:p>
            <a:r>
              <a:rPr lang="nl-NL" b="1" u="sng" dirty="0">
                <a:latin typeface="Arial" panose="020B0604020202020204" pitchFamily="34" charset="0"/>
                <a:cs typeface="Arial" panose="020B0604020202020204" pitchFamily="34" charset="0"/>
              </a:rPr>
              <a:t>WAT ZIJN DE PLANNEN VOOR DE KOMENDE TIJD.</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Reglementen en statuten daar waar nodig actualiseren en verbeteren. ( commissie installeren)</a:t>
            </a:r>
          </a:p>
          <a:p>
            <a:pPr lvl="0"/>
            <a:r>
              <a:rPr lang="nl-NL" dirty="0">
                <a:latin typeface="Arial" panose="020B0604020202020204" pitchFamily="34" charset="0"/>
                <a:cs typeface="Arial" panose="020B0604020202020204" pitchFamily="34" charset="0"/>
              </a:rPr>
              <a:t>Voor de landelijke thema’s (mest, registratie, wolf en dier welzijn) betere aansluiting zoeken met de koepel. Onze belangen in brengen.</a:t>
            </a:r>
          </a:p>
          <a:p>
            <a:pPr lvl="0"/>
            <a:r>
              <a:rPr lang="nl-NL" dirty="0">
                <a:latin typeface="Arial" panose="020B0604020202020204" pitchFamily="34" charset="0"/>
                <a:cs typeface="Arial" panose="020B0604020202020204" pitchFamily="34" charset="0"/>
              </a:rPr>
              <a:t>Bestuur druk verminderen. Vacatures in het HB vervullen en mogelijk een 8</a:t>
            </a:r>
            <a:r>
              <a:rPr lang="nl-NL" baseline="30000" dirty="0">
                <a:latin typeface="Arial" panose="020B0604020202020204" pitchFamily="34" charset="0"/>
                <a:cs typeface="Arial" panose="020B0604020202020204" pitchFamily="34" charset="0"/>
              </a:rPr>
              <a:t>e</a:t>
            </a:r>
            <a:r>
              <a:rPr lang="nl-NL" dirty="0">
                <a:latin typeface="Arial" panose="020B0604020202020204" pitchFamily="34" charset="0"/>
                <a:cs typeface="Arial" panose="020B0604020202020204" pitchFamily="34" charset="0"/>
              </a:rPr>
              <a:t> bestuurslid als algemeen adjunct. Daarvoor is een aanpassing van de statuten noodzakelijk.</a:t>
            </a:r>
          </a:p>
          <a:p>
            <a:pPr lvl="0"/>
            <a:r>
              <a:rPr lang="nl-NL" dirty="0">
                <a:latin typeface="Arial" panose="020B0604020202020204" pitchFamily="34" charset="0"/>
                <a:cs typeface="Arial" panose="020B0604020202020204" pitchFamily="34" charset="0"/>
              </a:rPr>
              <a:t>Voor de vacature “Fokkerij” hebben we in Arend Klaassens een kandidaat gevonden. Hij is jarenlang fokker en heeft veel kennis van het stamboek. Helaas is de tijd voor benoeming in deze ALV te kort maar hij kan al wel meelopen in het HB. </a:t>
            </a:r>
          </a:p>
          <a:p>
            <a:pPr lvl="0"/>
            <a:r>
              <a:rPr lang="nl-NL" dirty="0">
                <a:latin typeface="Arial" panose="020B0604020202020204" pitchFamily="34" charset="0"/>
                <a:cs typeface="Arial" panose="020B0604020202020204" pitchFamily="34" charset="0"/>
              </a:rPr>
              <a:t>Overleg binnen de FTC over spermaonderzoek en </a:t>
            </a:r>
            <a:r>
              <a:rPr lang="nl-NL" dirty="0" err="1">
                <a:latin typeface="Arial" panose="020B0604020202020204" pitchFamily="34" charset="0"/>
                <a:cs typeface="Arial" panose="020B0604020202020204" pitchFamily="34" charset="0"/>
              </a:rPr>
              <a:t>fokplan</a:t>
            </a:r>
            <a:r>
              <a:rPr lang="nl-NL" dirty="0">
                <a:latin typeface="Arial" panose="020B0604020202020204" pitchFamily="34" charset="0"/>
                <a:cs typeface="Arial" panose="020B0604020202020204" pitchFamily="34" charset="0"/>
              </a:rPr>
              <a:t>.</a:t>
            </a:r>
          </a:p>
          <a:p>
            <a:pPr lvl="0"/>
            <a:r>
              <a:rPr lang="nl-NL" dirty="0">
                <a:latin typeface="Arial" panose="020B0604020202020204" pitchFamily="34" charset="0"/>
                <a:cs typeface="Arial" panose="020B0604020202020204" pitchFamily="34" charset="0"/>
              </a:rPr>
              <a:t>Zoveel als mogelijk digitaal vergaderen.</a:t>
            </a:r>
          </a:p>
        </p:txBody>
      </p:sp>
    </p:spTree>
    <p:extLst>
      <p:ext uri="{BB962C8B-B14F-4D97-AF65-F5344CB8AC3E}">
        <p14:creationId xmlns:p14="http://schemas.microsoft.com/office/powerpoint/2010/main" val="3933056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094"/>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251520" y="1772816"/>
            <a:ext cx="7902624" cy="3693319"/>
          </a:xfrm>
          <a:prstGeom prst="rect">
            <a:avLst/>
          </a:prstGeom>
        </p:spPr>
        <p:txBody>
          <a:bodyPr wrap="square">
            <a:spAutoFit/>
          </a:bodyPr>
          <a:lstStyle/>
          <a:p>
            <a:r>
              <a:rPr lang="nl-NL" b="1" dirty="0">
                <a:latin typeface="Arial" panose="020B0604020202020204" pitchFamily="34" charset="0"/>
                <a:cs typeface="Arial" panose="020B0604020202020204" pitchFamily="34" charset="0"/>
              </a:rPr>
              <a:t>Kantoor / secretariaat: </a:t>
            </a:r>
            <a:r>
              <a:rPr lang="nl-NL" b="1" dirty="0" smtClean="0">
                <a:latin typeface="Arial" panose="020B0604020202020204" pitchFamily="34" charset="0"/>
                <a:cs typeface="Arial" panose="020B0604020202020204" pitchFamily="34" charset="0"/>
              </a:rPr>
              <a:t>Terugblik</a:t>
            </a:r>
            <a:r>
              <a:rPr lang="nl-NL" b="1" dirty="0">
                <a:latin typeface="Arial" panose="020B0604020202020204" pitchFamily="34" charset="0"/>
                <a:cs typeface="Arial" panose="020B0604020202020204" pitchFamily="34" charset="0"/>
              </a:rPr>
              <a:t>:</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Functieomschrijving kantoormanager opgesteld</a:t>
            </a:r>
          </a:p>
          <a:p>
            <a:pPr lvl="0"/>
            <a:r>
              <a:rPr lang="nl-NL" dirty="0">
                <a:latin typeface="Arial" panose="020B0604020202020204" pitchFamily="34" charset="0"/>
                <a:cs typeface="Arial" panose="020B0604020202020204" pitchFamily="34" charset="0"/>
              </a:rPr>
              <a:t>Werkoverleg </a:t>
            </a:r>
          </a:p>
          <a:p>
            <a:pPr lvl="0"/>
            <a:r>
              <a:rPr lang="nl-NL" dirty="0">
                <a:latin typeface="Arial" panose="020B0604020202020204" pitchFamily="34" charset="0"/>
                <a:cs typeface="Arial" panose="020B0604020202020204" pitchFamily="34" charset="0"/>
              </a:rPr>
              <a:t>Koffie-overleg opgestart</a:t>
            </a:r>
          </a:p>
          <a:p>
            <a:pPr lvl="0"/>
            <a:r>
              <a:rPr lang="nl-NL" dirty="0">
                <a:latin typeface="Arial" panose="020B0604020202020204" pitchFamily="34" charset="0"/>
                <a:cs typeface="Arial" panose="020B0604020202020204" pitchFamily="34" charset="0"/>
              </a:rPr>
              <a:t>In het kader van goed werkgeverschap een extern coaching traject via </a:t>
            </a:r>
            <a:r>
              <a:rPr lang="nl-NL" dirty="0" err="1">
                <a:latin typeface="Arial" panose="020B0604020202020204" pitchFamily="34" charset="0"/>
                <a:cs typeface="Arial" panose="020B0604020202020204" pitchFamily="34" charset="0"/>
              </a:rPr>
              <a:t>Beljon</a:t>
            </a:r>
            <a:r>
              <a:rPr lang="nl-NL" dirty="0">
                <a:latin typeface="Arial" panose="020B0604020202020204" pitchFamily="34" charset="0"/>
                <a:cs typeface="Arial" panose="020B0604020202020204" pitchFamily="34" charset="0"/>
              </a:rPr>
              <a:t> &amp; Westerterp. </a:t>
            </a:r>
          </a:p>
          <a:p>
            <a:pPr lvl="0"/>
            <a:r>
              <a:rPr lang="nl-NL" dirty="0">
                <a:latin typeface="Arial" panose="020B0604020202020204" pitchFamily="34" charset="0"/>
                <a:cs typeface="Arial" panose="020B0604020202020204" pitchFamily="34" charset="0"/>
              </a:rPr>
              <a:t>Proef kantoor 2 weken dicht in de vakantie</a:t>
            </a:r>
          </a:p>
          <a:p>
            <a:pPr lvl="0"/>
            <a:r>
              <a:rPr lang="nl-NL" dirty="0">
                <a:latin typeface="Arial" panose="020B0604020202020204" pitchFamily="34" charset="0"/>
                <a:cs typeface="Arial" panose="020B0604020202020204" pitchFamily="34" charset="0"/>
              </a:rPr>
              <a:t>Automatisering moderniseren met Delta </a:t>
            </a:r>
            <a:r>
              <a:rPr lang="nl-NL" dirty="0" err="1">
                <a:latin typeface="Arial" panose="020B0604020202020204" pitchFamily="34" charset="0"/>
                <a:cs typeface="Arial" panose="020B0604020202020204" pitchFamily="34" charset="0"/>
              </a:rPr>
              <a:t>Horses</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commissie automatisering </a:t>
            </a:r>
          </a:p>
          <a:p>
            <a:pPr lvl="0"/>
            <a:r>
              <a:rPr lang="nl-NL" dirty="0">
                <a:latin typeface="Arial" panose="020B0604020202020204" pitchFamily="34" charset="0"/>
                <a:cs typeface="Arial" panose="020B0604020202020204" pitchFamily="34" charset="0"/>
              </a:rPr>
              <a:t>RVO vraagstuk: I&amp;R registratie: veel werk op kantoor maar ook inkomen</a:t>
            </a:r>
          </a:p>
          <a:p>
            <a:pPr lvl="0"/>
            <a:r>
              <a:rPr lang="nl-NL" dirty="0">
                <a:latin typeface="Arial" panose="020B0604020202020204" pitchFamily="34" charset="0"/>
                <a:cs typeface="Arial" panose="020B0604020202020204" pitchFamily="34" charset="0"/>
              </a:rPr>
              <a:t>Verkennen administratie voor een ander stamboek </a:t>
            </a:r>
          </a:p>
          <a:p>
            <a:pPr lvl="0"/>
            <a:r>
              <a:rPr lang="nl-NL" dirty="0">
                <a:latin typeface="Arial" panose="020B0604020202020204" pitchFamily="34" charset="0"/>
                <a:cs typeface="Arial" panose="020B0604020202020204" pitchFamily="34" charset="0"/>
              </a:rPr>
              <a:t>Bezetting op kantoor in beeld</a:t>
            </a:r>
          </a:p>
          <a:p>
            <a:pPr lvl="0"/>
            <a:r>
              <a:rPr lang="nl-NL" dirty="0">
                <a:latin typeface="Arial" panose="020B0604020202020204" pitchFamily="34" charset="0"/>
                <a:cs typeface="Arial" panose="020B0604020202020204" pitchFamily="34" charset="0"/>
              </a:rPr>
              <a:t>Het secretarissenoverleg heeft digitaal plaats gevonden in 3 </a:t>
            </a:r>
            <a:r>
              <a:rPr lang="nl-NL" dirty="0" smtClean="0">
                <a:latin typeface="Arial" panose="020B0604020202020204" pitchFamily="34" charset="0"/>
                <a:cs typeface="Arial" panose="020B0604020202020204" pitchFamily="34" charset="0"/>
              </a:rPr>
              <a:t>groepen</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141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anim calcmode="lin" valueType="num">
                                      <p:cBhvr additive="base">
                                        <p:cTn id="6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1" end="11"/>
                                            </p:txEl>
                                          </p:spTgt>
                                        </p:tgtEl>
                                        <p:attrNameLst>
                                          <p:attrName>style.visibility</p:attrName>
                                        </p:attrNameLst>
                                      </p:cBhvr>
                                      <p:to>
                                        <p:strVal val="visible"/>
                                      </p:to>
                                    </p:set>
                                    <p:anim calcmode="lin" valueType="num">
                                      <p:cBhvr additive="base">
                                        <p:cTn id="6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094"/>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251520" y="1844824"/>
            <a:ext cx="7920880" cy="2862322"/>
          </a:xfrm>
          <a:prstGeom prst="rect">
            <a:avLst/>
          </a:prstGeom>
        </p:spPr>
        <p:txBody>
          <a:bodyPr wrap="square">
            <a:spAutoFit/>
          </a:bodyPr>
          <a:lstStyle/>
          <a:p>
            <a:r>
              <a:rPr lang="nl-NL" b="1" dirty="0">
                <a:latin typeface="Arial" panose="020B0604020202020204" pitchFamily="34" charset="0"/>
                <a:cs typeface="Arial" panose="020B0604020202020204" pitchFamily="34" charset="0"/>
              </a:rPr>
              <a:t>Kantoor / secretariaat: Vooruitblik:</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Bezetting op kantoor optimaliseren</a:t>
            </a:r>
          </a:p>
          <a:p>
            <a:pPr lvl="0"/>
            <a:r>
              <a:rPr lang="nl-NL" dirty="0">
                <a:latin typeface="Arial" panose="020B0604020202020204" pitchFamily="34" charset="0"/>
                <a:cs typeface="Arial" panose="020B0604020202020204" pitchFamily="34" charset="0"/>
              </a:rPr>
              <a:t>Beoordelen advies coaching traject en uitvoering aan geven</a:t>
            </a:r>
          </a:p>
          <a:p>
            <a:pPr lvl="0"/>
            <a:r>
              <a:rPr lang="nl-NL" dirty="0">
                <a:latin typeface="Arial" panose="020B0604020202020204" pitchFamily="34" charset="0"/>
                <a:cs typeface="Arial" panose="020B0604020202020204" pitchFamily="34" charset="0"/>
              </a:rPr>
              <a:t>Functioneringsgesprekken</a:t>
            </a:r>
          </a:p>
          <a:p>
            <a:pPr lvl="0"/>
            <a:r>
              <a:rPr lang="nl-NL" dirty="0">
                <a:latin typeface="Arial" panose="020B0604020202020204" pitchFamily="34" charset="0"/>
                <a:cs typeface="Arial" panose="020B0604020202020204" pitchFamily="34" charset="0"/>
              </a:rPr>
              <a:t>Vervolgen contact Delta </a:t>
            </a:r>
            <a:r>
              <a:rPr lang="nl-NL" dirty="0" err="1">
                <a:latin typeface="Arial" panose="020B0604020202020204" pitchFamily="34" charset="0"/>
                <a:cs typeface="Arial" panose="020B0604020202020204" pitchFamily="34" charset="0"/>
              </a:rPr>
              <a:t>Horses</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Onderzoeken administratie andere stamboeken</a:t>
            </a:r>
          </a:p>
          <a:p>
            <a:pPr lvl="0"/>
            <a:r>
              <a:rPr lang="nl-NL" dirty="0">
                <a:latin typeface="Arial" panose="020B0604020202020204" pitchFamily="34" charset="0"/>
                <a:cs typeface="Arial" panose="020B0604020202020204" pitchFamily="34" charset="0"/>
              </a:rPr>
              <a:t>Optimaliseren van de samenwerking met het Groninger Paard</a:t>
            </a:r>
          </a:p>
          <a:p>
            <a:pPr lvl="0"/>
            <a:r>
              <a:rPr lang="nl-NL" dirty="0">
                <a:latin typeface="Arial" panose="020B0604020202020204" pitchFamily="34" charset="0"/>
                <a:cs typeface="Arial" panose="020B0604020202020204" pitchFamily="34" charset="0"/>
              </a:rPr>
              <a:t>Na doorvoeren automatisering functies van kantoor opnieuw beschrijven en laten wegen.</a:t>
            </a:r>
          </a:p>
          <a:p>
            <a:pPr lvl="0"/>
            <a:r>
              <a:rPr lang="nl-NL" dirty="0">
                <a:latin typeface="Arial" panose="020B0604020202020204" pitchFamily="34" charset="0"/>
                <a:cs typeface="Arial" panose="020B0604020202020204" pitchFamily="34" charset="0"/>
              </a:rPr>
              <a:t>Medewerkers meer betrekken bij PR werkzaamheden </a:t>
            </a:r>
          </a:p>
        </p:txBody>
      </p:sp>
    </p:spTree>
    <p:extLst>
      <p:ext uri="{BB962C8B-B14F-4D97-AF65-F5344CB8AC3E}">
        <p14:creationId xmlns:p14="http://schemas.microsoft.com/office/powerpoint/2010/main" val="186040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094"/>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245357" y="2060848"/>
            <a:ext cx="7920880" cy="3139321"/>
          </a:xfrm>
          <a:prstGeom prst="rect">
            <a:avLst/>
          </a:prstGeom>
        </p:spPr>
        <p:txBody>
          <a:bodyPr wrap="square">
            <a:spAutoFit/>
          </a:bodyPr>
          <a:lstStyle/>
          <a:p>
            <a:r>
              <a:rPr lang="nl-NL" b="1" dirty="0"/>
              <a:t>PR, redactie &amp; media: </a:t>
            </a:r>
            <a:endParaRPr lang="nl-NL" dirty="0"/>
          </a:p>
          <a:p>
            <a:r>
              <a:rPr lang="nl-NL" b="1" dirty="0"/>
              <a:t>Terugblik:</a:t>
            </a:r>
            <a:endParaRPr lang="nl-NL" dirty="0"/>
          </a:p>
          <a:p>
            <a:pPr lvl="0"/>
            <a:r>
              <a:rPr lang="nl-NL" dirty="0" smtClean="0">
                <a:latin typeface="Arial" panose="020B0604020202020204" pitchFamily="34" charset="0"/>
                <a:cs typeface="Arial" panose="020B0604020202020204" pitchFamily="34" charset="0"/>
              </a:rPr>
              <a:t>De </a:t>
            </a:r>
            <a:r>
              <a:rPr lang="nl-NL" dirty="0" err="1">
                <a:latin typeface="Arial" panose="020B0604020202020204" pitchFamily="34" charset="0"/>
                <a:cs typeface="Arial" panose="020B0604020202020204" pitchFamily="34" charset="0"/>
              </a:rPr>
              <a:t>Shetland</a:t>
            </a:r>
            <a:r>
              <a:rPr lang="nl-NL" dirty="0">
                <a:latin typeface="Arial" panose="020B0604020202020204" pitchFamily="34" charset="0"/>
                <a:cs typeface="Arial" panose="020B0604020202020204" pitchFamily="34" charset="0"/>
              </a:rPr>
              <a:t> Pony terug gebracht naar 9 stuks </a:t>
            </a:r>
          </a:p>
          <a:p>
            <a:pPr lvl="0"/>
            <a:r>
              <a:rPr lang="nl-NL" dirty="0">
                <a:latin typeface="Arial" panose="020B0604020202020204" pitchFamily="34" charset="0"/>
                <a:cs typeface="Arial" panose="020B0604020202020204" pitchFamily="34" charset="0"/>
              </a:rPr>
              <a:t>Brainstormensessies over PR activiteiten</a:t>
            </a:r>
          </a:p>
          <a:p>
            <a:pPr lvl="0"/>
            <a:r>
              <a:rPr lang="nl-NL" dirty="0">
                <a:latin typeface="Arial" panose="020B0604020202020204" pitchFamily="34" charset="0"/>
                <a:cs typeface="Arial" panose="020B0604020202020204" pitchFamily="34" charset="0"/>
              </a:rPr>
              <a:t>Met de redactiecommissie onderzocht of het blad anders uitgegeven kan worden  </a:t>
            </a:r>
          </a:p>
          <a:p>
            <a:pPr lvl="0"/>
            <a:r>
              <a:rPr lang="nl-NL" dirty="0">
                <a:latin typeface="Arial" panose="020B0604020202020204" pitchFamily="34" charset="0"/>
                <a:cs typeface="Arial" panose="020B0604020202020204" pitchFamily="34" charset="0"/>
              </a:rPr>
              <a:t>Jong NSPS </a:t>
            </a:r>
          </a:p>
          <a:p>
            <a:pPr lvl="0"/>
            <a:r>
              <a:rPr lang="nl-NL" dirty="0">
                <a:latin typeface="Arial" panose="020B0604020202020204" pitchFamily="34" charset="0"/>
                <a:cs typeface="Arial" panose="020B0604020202020204" pitchFamily="34" charset="0"/>
              </a:rPr>
              <a:t>Banners op de website </a:t>
            </a:r>
          </a:p>
          <a:p>
            <a:pPr lvl="0"/>
            <a:r>
              <a:rPr lang="nl-NL" dirty="0">
                <a:latin typeface="Arial" panose="020B0604020202020204" pitchFamily="34" charset="0"/>
                <a:cs typeface="Arial" panose="020B0604020202020204" pitchFamily="34" charset="0"/>
              </a:rPr>
              <a:t>Opstarten “denktank NSPS PR en Media”:</a:t>
            </a:r>
          </a:p>
          <a:p>
            <a:pPr lvl="0"/>
            <a:r>
              <a:rPr lang="nl-NL" dirty="0">
                <a:latin typeface="Arial" panose="020B0604020202020204" pitchFamily="34" charset="0"/>
                <a:cs typeface="Arial" panose="020B0604020202020204" pitchFamily="34" charset="0"/>
              </a:rPr>
              <a:t>Promotieactie in De </a:t>
            </a:r>
            <a:r>
              <a:rPr lang="nl-NL" dirty="0" err="1">
                <a:latin typeface="Arial" panose="020B0604020202020204" pitchFamily="34" charset="0"/>
                <a:cs typeface="Arial" panose="020B0604020202020204" pitchFamily="34" charset="0"/>
              </a:rPr>
              <a:t>Shetland</a:t>
            </a:r>
            <a:r>
              <a:rPr lang="nl-NL" dirty="0">
                <a:latin typeface="Arial" panose="020B0604020202020204" pitchFamily="34" charset="0"/>
                <a:cs typeface="Arial" panose="020B0604020202020204" pitchFamily="34" charset="0"/>
              </a:rPr>
              <a:t> Pony</a:t>
            </a:r>
          </a:p>
          <a:p>
            <a:pPr lvl="0"/>
            <a:r>
              <a:rPr lang="nl-NL" dirty="0">
                <a:latin typeface="Arial" panose="020B0604020202020204" pitchFamily="34" charset="0"/>
                <a:cs typeface="Arial" panose="020B0604020202020204" pitchFamily="34" charset="0"/>
              </a:rPr>
              <a:t>Laura Lanting “als </a:t>
            </a:r>
            <a:r>
              <a:rPr lang="nl-NL" dirty="0" err="1">
                <a:latin typeface="Arial" panose="020B0604020202020204" pitchFamily="34" charset="0"/>
                <a:cs typeface="Arial" panose="020B0604020202020204" pitchFamily="34" charset="0"/>
              </a:rPr>
              <a:t>vlogster</a:t>
            </a:r>
            <a:r>
              <a:rPr lang="nl-NL" dirty="0">
                <a:latin typeface="Arial" panose="020B0604020202020204" pitchFamily="34" charset="0"/>
                <a:cs typeface="Arial" panose="020B0604020202020204" pitchFamily="34" charset="0"/>
              </a:rPr>
              <a:t>” voor de website en </a:t>
            </a:r>
            <a:r>
              <a:rPr lang="nl-NL" dirty="0" err="1">
                <a:latin typeface="Arial" panose="020B0604020202020204" pitchFamily="34" charset="0"/>
                <a:cs typeface="Arial" panose="020B0604020202020204" pitchFamily="34" charset="0"/>
              </a:rPr>
              <a:t>social</a:t>
            </a:r>
            <a:r>
              <a:rPr lang="nl-NL" dirty="0">
                <a:latin typeface="Arial" panose="020B0604020202020204" pitchFamily="34" charset="0"/>
                <a:cs typeface="Arial" panose="020B0604020202020204" pitchFamily="34" charset="0"/>
              </a:rPr>
              <a:t> </a:t>
            </a:r>
            <a:r>
              <a:rPr lang="nl-NL" dirty="0" smtClean="0">
                <a:latin typeface="Arial" panose="020B0604020202020204" pitchFamily="34" charset="0"/>
                <a:cs typeface="Arial" panose="020B0604020202020204" pitchFamily="34" charset="0"/>
              </a:rPr>
              <a:t>media</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626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additive="base">
                                        <p:cTn id="4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 calcmode="lin" valueType="num">
                                      <p:cBhvr additive="base">
                                        <p:cTn id="4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b="1" dirty="0"/>
              <a:t>PR, redactie &amp; media: </a:t>
            </a:r>
            <a:endParaRPr lang="nl-NL" dirty="0"/>
          </a:p>
          <a:p>
            <a:r>
              <a:rPr lang="nl-NL" b="1" dirty="0">
                <a:latin typeface="Arial" panose="020B0604020202020204" pitchFamily="34" charset="0"/>
                <a:cs typeface="Arial" panose="020B0604020202020204" pitchFamily="34" charset="0"/>
              </a:rPr>
              <a:t>Vooruitblik:</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Manifestatie, onder leiding van de manifestatiecommissie</a:t>
            </a:r>
          </a:p>
          <a:p>
            <a:pPr lvl="0"/>
            <a:r>
              <a:rPr lang="nl-NL" dirty="0">
                <a:latin typeface="Arial" panose="020B0604020202020204" pitchFamily="34" charset="0"/>
                <a:cs typeface="Arial" panose="020B0604020202020204" pitchFamily="34" charset="0"/>
              </a:rPr>
              <a:t>Uitkomst en het uitrollen van de analyse van de “Denktank NSPS PR en Media” </a:t>
            </a:r>
          </a:p>
          <a:p>
            <a:pPr lvl="0"/>
            <a:r>
              <a:rPr lang="nl-NL" dirty="0">
                <a:latin typeface="Arial" panose="020B0604020202020204" pitchFamily="34" charset="0"/>
                <a:cs typeface="Arial" panose="020B0604020202020204" pitchFamily="34" charset="0"/>
              </a:rPr>
              <a:t>De PR commissie uitbreiden met kantoormedewerkers en een evenementenplan maken voor 2022</a:t>
            </a:r>
          </a:p>
          <a:p>
            <a:pPr lvl="0"/>
            <a:r>
              <a:rPr lang="nl-NL" dirty="0">
                <a:latin typeface="Arial" panose="020B0604020202020204" pitchFamily="34" charset="0"/>
                <a:cs typeface="Arial" panose="020B0604020202020204" pitchFamily="34" charset="0"/>
              </a:rPr>
              <a:t>Gebruik maken van diverse mediakanalen, facebookpagina, website, Instagram</a:t>
            </a:r>
          </a:p>
          <a:p>
            <a:pPr lvl="0"/>
            <a:r>
              <a:rPr lang="nl-NL" dirty="0">
                <a:latin typeface="Arial" panose="020B0604020202020204" pitchFamily="34" charset="0"/>
                <a:cs typeface="Arial" panose="020B0604020202020204" pitchFamily="34" charset="0"/>
              </a:rPr>
              <a:t>Nu vooral reactief geweest, maar in 2022 meer proactief.</a:t>
            </a:r>
          </a:p>
          <a:p>
            <a:pPr marL="114300" indent="0">
              <a:buNone/>
            </a:pPr>
            <a:endParaRPr lang="nl-NL" dirty="0"/>
          </a:p>
          <a:p>
            <a:endParaRPr lang="nl-NL" dirty="0"/>
          </a:p>
        </p:txBody>
      </p:sp>
    </p:spTree>
    <p:extLst>
      <p:ext uri="{BB962C8B-B14F-4D97-AF65-F5344CB8AC3E}">
        <p14:creationId xmlns:p14="http://schemas.microsoft.com/office/powerpoint/2010/main" val="55415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094"/>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251520" y="1412776"/>
            <a:ext cx="7920880" cy="5078313"/>
          </a:xfrm>
          <a:prstGeom prst="rect">
            <a:avLst/>
          </a:prstGeom>
        </p:spPr>
        <p:txBody>
          <a:bodyPr wrap="square">
            <a:spAutoFit/>
          </a:bodyPr>
          <a:lstStyle/>
          <a:p>
            <a:r>
              <a:rPr lang="nl-NL" b="1" u="sng" dirty="0"/>
              <a:t>Remond: Verslag afgelopen periode:</a:t>
            </a:r>
            <a:endParaRPr lang="nl-NL" sz="1600" dirty="0"/>
          </a:p>
          <a:p>
            <a:pPr lvl="0"/>
            <a:r>
              <a:rPr lang="nl-NL" b="1" dirty="0"/>
              <a:t>Keuringen</a:t>
            </a:r>
            <a:endParaRPr lang="nl-NL" sz="1600" dirty="0"/>
          </a:p>
          <a:p>
            <a:pPr lvl="1"/>
            <a:r>
              <a:rPr lang="nl-NL" u="sng" dirty="0"/>
              <a:t>Hengstenkeuring</a:t>
            </a:r>
            <a:endParaRPr lang="nl-NL" sz="1600" dirty="0"/>
          </a:p>
          <a:p>
            <a:pPr lvl="0"/>
            <a:r>
              <a:rPr lang="nl-NL" dirty="0"/>
              <a:t>Corona - goede organisatiecommissie - livestream</a:t>
            </a:r>
            <a:endParaRPr lang="nl-NL" sz="1600" dirty="0"/>
          </a:p>
          <a:p>
            <a:pPr lvl="0"/>
            <a:r>
              <a:rPr lang="nl-NL" dirty="0"/>
              <a:t>Nieuwe wijze verkiezen juryteams HK.</a:t>
            </a:r>
            <a:endParaRPr lang="nl-NL" sz="1600" dirty="0"/>
          </a:p>
          <a:p>
            <a:pPr lvl="1"/>
            <a:r>
              <a:rPr lang="nl-NL" u="sng" dirty="0"/>
              <a:t>Stamboekopnamen</a:t>
            </a:r>
            <a:endParaRPr lang="nl-NL" sz="1600" dirty="0"/>
          </a:p>
          <a:p>
            <a:pPr lvl="0"/>
            <a:r>
              <a:rPr lang="nl-NL" dirty="0"/>
              <a:t>Goed verlopen. </a:t>
            </a:r>
            <a:endParaRPr lang="nl-NL" sz="1600" dirty="0"/>
          </a:p>
          <a:p>
            <a:pPr lvl="1"/>
            <a:r>
              <a:rPr lang="nl-NL" u="sng" dirty="0"/>
              <a:t>Premiekeuringen</a:t>
            </a:r>
            <a:endParaRPr lang="nl-NL" sz="1600" dirty="0"/>
          </a:p>
          <a:p>
            <a:pPr lvl="0"/>
            <a:r>
              <a:rPr lang="nl-NL" dirty="0"/>
              <a:t>Weer als ‘normaal’ - pilot Hart van Brabant - reservejurylid per weekend</a:t>
            </a:r>
            <a:endParaRPr lang="nl-NL" sz="1600" dirty="0"/>
          </a:p>
          <a:p>
            <a:pPr lvl="1"/>
            <a:r>
              <a:rPr lang="nl-NL" u="sng" dirty="0"/>
              <a:t>NK Lunteren</a:t>
            </a:r>
            <a:endParaRPr lang="nl-NL" sz="1600" dirty="0"/>
          </a:p>
          <a:p>
            <a:pPr lvl="0"/>
            <a:r>
              <a:rPr lang="nl-NL" dirty="0"/>
              <a:t>Organisatiecommissie uitgebreid - tijdschema aangepast: Wilhelmus op tijd</a:t>
            </a:r>
            <a:endParaRPr lang="nl-NL" sz="1600" dirty="0"/>
          </a:p>
          <a:p>
            <a:pPr lvl="1"/>
            <a:r>
              <a:rPr lang="nl-NL" u="sng" dirty="0"/>
              <a:t>Manifestatie</a:t>
            </a:r>
            <a:endParaRPr lang="nl-NL" sz="1600" dirty="0"/>
          </a:p>
          <a:p>
            <a:pPr lvl="0"/>
            <a:r>
              <a:rPr lang="nl-NL" dirty="0"/>
              <a:t>Organisatiecommissie dit jaar pas echt van start - werkopdracht </a:t>
            </a:r>
            <a:r>
              <a:rPr lang="nl-NL" dirty="0" smtClean="0"/>
              <a:t>verstrekt</a:t>
            </a:r>
            <a:r>
              <a:rPr lang="nl-NL" dirty="0"/>
              <a:t> </a:t>
            </a:r>
            <a:endParaRPr lang="nl-NL" sz="1600" dirty="0"/>
          </a:p>
          <a:p>
            <a:pPr lvl="0"/>
            <a:r>
              <a:rPr lang="nl-NL" b="1" dirty="0"/>
              <a:t>Juryleden</a:t>
            </a:r>
            <a:endParaRPr lang="nl-NL" sz="1600" dirty="0"/>
          </a:p>
          <a:p>
            <a:pPr lvl="0"/>
            <a:r>
              <a:rPr lang="nl-NL" dirty="0"/>
              <a:t>Plan begeleiding/coaching opgesteld.</a:t>
            </a:r>
            <a:endParaRPr lang="nl-NL" sz="1600" dirty="0"/>
          </a:p>
          <a:p>
            <a:pPr lvl="0"/>
            <a:r>
              <a:rPr lang="nl-NL" dirty="0"/>
              <a:t>Kernteam – scholingsbijeenkomsten – programma voor </a:t>
            </a:r>
            <a:r>
              <a:rPr lang="nl-NL" dirty="0" smtClean="0"/>
              <a:t>aspiranten </a:t>
            </a:r>
            <a:endParaRPr lang="nl-NL" sz="1600" dirty="0"/>
          </a:p>
          <a:p>
            <a:pPr lvl="0"/>
            <a:r>
              <a:rPr lang="nl-NL" b="1" dirty="0" err="1"/>
              <a:t>PPC’ers</a:t>
            </a:r>
            <a:endParaRPr lang="nl-NL" sz="1600" dirty="0"/>
          </a:p>
          <a:p>
            <a:pPr lvl="0"/>
            <a:r>
              <a:rPr lang="nl-NL" dirty="0"/>
              <a:t>Ongenoegen - rayonindeling aangepast – handvest - opleiding</a:t>
            </a:r>
            <a:endParaRPr lang="nl-NL" sz="1600" dirty="0"/>
          </a:p>
        </p:txBody>
      </p:sp>
    </p:spTree>
    <p:extLst>
      <p:ext uri="{BB962C8B-B14F-4D97-AF65-F5344CB8AC3E}">
        <p14:creationId xmlns:p14="http://schemas.microsoft.com/office/powerpoint/2010/main" val="131626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additive="base">
                                        <p:cTn id="2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 calcmode="lin" valueType="num">
                                      <p:cBhvr additive="base">
                                        <p:cTn id="4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additive="base">
                                        <p:cTn id="4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11" end="11"/>
                                            </p:txEl>
                                          </p:spTgt>
                                        </p:tgtEl>
                                        <p:attrNameLst>
                                          <p:attrName>style.visibility</p:attrName>
                                        </p:attrNameLst>
                                      </p:cBhvr>
                                      <p:to>
                                        <p:strVal val="visible"/>
                                      </p:to>
                                    </p:set>
                                    <p:anim calcmode="lin" valueType="num">
                                      <p:cBhvr additive="base">
                                        <p:cTn id="55"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12" end="12"/>
                                            </p:txEl>
                                          </p:spTgt>
                                        </p:tgtEl>
                                        <p:attrNameLst>
                                          <p:attrName>style.visibility</p:attrName>
                                        </p:attrNameLst>
                                      </p:cBhvr>
                                      <p:to>
                                        <p:strVal val="visible"/>
                                      </p:to>
                                    </p:set>
                                    <p:anim calcmode="lin" valueType="num">
                                      <p:cBhvr additive="base">
                                        <p:cTn id="5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5">
                                            <p:txEl>
                                              <p:pRg st="13" end="13"/>
                                            </p:txEl>
                                          </p:spTgt>
                                        </p:tgtEl>
                                        <p:attrNameLst>
                                          <p:attrName>style.visibility</p:attrName>
                                        </p:attrNameLst>
                                      </p:cBhvr>
                                      <p:to>
                                        <p:strVal val="visible"/>
                                      </p:to>
                                    </p:set>
                                    <p:anim calcmode="lin" valueType="num">
                                      <p:cBhvr additive="base">
                                        <p:cTn id="65"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5">
                                            <p:txEl>
                                              <p:pRg st="14" end="14"/>
                                            </p:txEl>
                                          </p:spTgt>
                                        </p:tgtEl>
                                        <p:attrNameLst>
                                          <p:attrName>style.visibility</p:attrName>
                                        </p:attrNameLst>
                                      </p:cBhvr>
                                      <p:to>
                                        <p:strVal val="visible"/>
                                      </p:to>
                                    </p:set>
                                    <p:anim calcmode="lin" valueType="num">
                                      <p:cBhvr additive="base">
                                        <p:cTn id="69"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5">
                                            <p:txEl>
                                              <p:pRg st="15" end="15"/>
                                            </p:txEl>
                                          </p:spTgt>
                                        </p:tgtEl>
                                        <p:attrNameLst>
                                          <p:attrName>style.visibility</p:attrName>
                                        </p:attrNameLst>
                                      </p:cBhvr>
                                      <p:to>
                                        <p:strVal val="visible"/>
                                      </p:to>
                                    </p:set>
                                    <p:anim calcmode="lin" valueType="num">
                                      <p:cBhvr additive="base">
                                        <p:cTn id="75"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5">
                                            <p:txEl>
                                              <p:pRg st="16" end="16"/>
                                            </p:txEl>
                                          </p:spTgt>
                                        </p:tgtEl>
                                        <p:attrNameLst>
                                          <p:attrName>style.visibility</p:attrName>
                                        </p:attrNameLst>
                                      </p:cBhvr>
                                      <p:to>
                                        <p:strVal val="visible"/>
                                      </p:to>
                                    </p:set>
                                    <p:anim calcmode="lin" valueType="num">
                                      <p:cBhvr additive="base">
                                        <p:cTn id="81"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5">
                                            <p:txEl>
                                              <p:pRg st="16" end="16"/>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5">
                                            <p:txEl>
                                              <p:pRg st="17" end="17"/>
                                            </p:txEl>
                                          </p:spTgt>
                                        </p:tgtEl>
                                        <p:attrNameLst>
                                          <p:attrName>style.visibility</p:attrName>
                                        </p:attrNameLst>
                                      </p:cBhvr>
                                      <p:to>
                                        <p:strVal val="visible"/>
                                      </p:to>
                                    </p:set>
                                    <p:anim calcmode="lin" valueType="num">
                                      <p:cBhvr additive="base">
                                        <p:cTn id="85" dur="500" fill="hold"/>
                                        <p:tgtEl>
                                          <p:spTgt spid="5">
                                            <p:txEl>
                                              <p:pRg st="17" end="17"/>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094"/>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251520" y="1556792"/>
            <a:ext cx="7920880" cy="4493538"/>
          </a:xfrm>
          <a:prstGeom prst="rect">
            <a:avLst/>
          </a:prstGeom>
        </p:spPr>
        <p:txBody>
          <a:bodyPr wrap="square">
            <a:spAutoFit/>
          </a:bodyPr>
          <a:lstStyle/>
          <a:p>
            <a:r>
              <a:rPr lang="nl-NL" b="1" u="sng" dirty="0">
                <a:latin typeface="Arial" panose="020B0604020202020204" pitchFamily="34" charset="0"/>
                <a:cs typeface="Arial" panose="020B0604020202020204" pitchFamily="34" charset="0"/>
              </a:rPr>
              <a:t>Remond: Plannen voor komend jaar:</a:t>
            </a:r>
            <a:endParaRPr lang="nl-NL" sz="1600" dirty="0">
              <a:latin typeface="Arial" panose="020B0604020202020204" pitchFamily="34" charset="0"/>
              <a:cs typeface="Arial" panose="020B0604020202020204" pitchFamily="34" charset="0"/>
            </a:endParaRPr>
          </a:p>
          <a:p>
            <a:pPr lvl="0"/>
            <a:r>
              <a:rPr lang="nl-NL" b="1" dirty="0">
                <a:latin typeface="Arial" panose="020B0604020202020204" pitchFamily="34" charset="0"/>
                <a:cs typeface="Arial" panose="020B0604020202020204" pitchFamily="34" charset="0"/>
              </a:rPr>
              <a:t>Keuringen</a:t>
            </a:r>
            <a:endParaRPr lang="nl-NL" sz="1600" dirty="0">
              <a:latin typeface="Arial" panose="020B0604020202020204" pitchFamily="34" charset="0"/>
              <a:cs typeface="Arial" panose="020B0604020202020204" pitchFamily="34" charset="0"/>
            </a:endParaRPr>
          </a:p>
          <a:p>
            <a:pPr lvl="1"/>
            <a:r>
              <a:rPr lang="nl-NL" u="sng" dirty="0">
                <a:latin typeface="Arial" panose="020B0604020202020204" pitchFamily="34" charset="0"/>
                <a:cs typeface="Arial" panose="020B0604020202020204" pitchFamily="34" charset="0"/>
              </a:rPr>
              <a:t>Hengstenkeuring</a:t>
            </a:r>
            <a:endParaRPr lang="nl-NL" sz="1600"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Verbeterpunten uit evaluatie, o.a. m.b.t. begeleiding proces door HB.</a:t>
            </a:r>
            <a:endParaRPr lang="nl-NL" sz="1600"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In voorjaarsvergadering voorstel twee nieuwe reservejuryleden</a:t>
            </a:r>
            <a:endParaRPr lang="nl-NL" sz="1600" dirty="0">
              <a:latin typeface="Arial" panose="020B0604020202020204" pitchFamily="34" charset="0"/>
              <a:cs typeface="Arial" panose="020B0604020202020204" pitchFamily="34" charset="0"/>
            </a:endParaRPr>
          </a:p>
          <a:p>
            <a:pPr lvl="1"/>
            <a:r>
              <a:rPr lang="nl-NL" u="sng" dirty="0">
                <a:latin typeface="Arial" panose="020B0604020202020204" pitchFamily="34" charset="0"/>
                <a:cs typeface="Arial" panose="020B0604020202020204" pitchFamily="34" charset="0"/>
              </a:rPr>
              <a:t>Stamboekopnamen</a:t>
            </a:r>
            <a:endParaRPr lang="nl-NL" sz="1600"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Verbeterpunten uit evaluatie, o.a. m.b.t. eenheid in beoordeling</a:t>
            </a:r>
            <a:endParaRPr lang="nl-NL" sz="1600" dirty="0">
              <a:latin typeface="Arial" panose="020B0604020202020204" pitchFamily="34" charset="0"/>
              <a:cs typeface="Arial" panose="020B0604020202020204" pitchFamily="34" charset="0"/>
            </a:endParaRPr>
          </a:p>
          <a:p>
            <a:pPr lvl="1"/>
            <a:r>
              <a:rPr lang="nl-NL" u="sng" dirty="0">
                <a:latin typeface="Arial" panose="020B0604020202020204" pitchFamily="34" charset="0"/>
                <a:cs typeface="Arial" panose="020B0604020202020204" pitchFamily="34" charset="0"/>
              </a:rPr>
              <a:t>Premiekeuringen</a:t>
            </a:r>
            <a:endParaRPr lang="nl-NL" sz="1600"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Richtlijnen bespreken met secretarissen</a:t>
            </a:r>
            <a:endParaRPr lang="nl-NL" sz="1600"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Verkennen mogelijkheden m.b.t. kleine keuringen</a:t>
            </a:r>
            <a:endParaRPr lang="nl-NL" sz="1600" dirty="0">
              <a:latin typeface="Arial" panose="020B0604020202020204" pitchFamily="34" charset="0"/>
              <a:cs typeface="Arial" panose="020B0604020202020204" pitchFamily="34" charset="0"/>
            </a:endParaRPr>
          </a:p>
          <a:p>
            <a:pPr lvl="1"/>
            <a:r>
              <a:rPr lang="nl-NL" u="sng" dirty="0">
                <a:latin typeface="Arial" panose="020B0604020202020204" pitchFamily="34" charset="0"/>
                <a:cs typeface="Arial" panose="020B0604020202020204" pitchFamily="34" charset="0"/>
              </a:rPr>
              <a:t>NK Lunteren</a:t>
            </a:r>
            <a:endParaRPr lang="nl-NL" sz="1600"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Geen noemenswaardige wijzigingen voorzien.</a:t>
            </a:r>
            <a:endParaRPr lang="nl-NL" sz="1600" dirty="0">
              <a:latin typeface="Arial" panose="020B0604020202020204" pitchFamily="34" charset="0"/>
              <a:cs typeface="Arial" panose="020B0604020202020204" pitchFamily="34" charset="0"/>
            </a:endParaRPr>
          </a:p>
          <a:p>
            <a:pPr lvl="1"/>
            <a:r>
              <a:rPr lang="nl-NL" u="sng" dirty="0">
                <a:latin typeface="Arial" panose="020B0604020202020204" pitchFamily="34" charset="0"/>
                <a:cs typeface="Arial" panose="020B0604020202020204" pitchFamily="34" charset="0"/>
              </a:rPr>
              <a:t>Manifestatie</a:t>
            </a:r>
            <a:endParaRPr lang="nl-NL" sz="1600"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Voldoende voorwaarden scheppen voor organisatiecommissie</a:t>
            </a:r>
            <a:endParaRPr lang="nl-NL" sz="1600"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Organisatiecommissie volgen d.m.v. voortgangsoverleg en rapportages </a:t>
            </a:r>
            <a:br>
              <a:rPr lang="nl-NL" dirty="0">
                <a:latin typeface="Arial" panose="020B0604020202020204" pitchFamily="34" charset="0"/>
                <a:cs typeface="Arial" panose="020B0604020202020204" pitchFamily="34" charset="0"/>
              </a:rPr>
            </a:br>
            <a:endParaRPr lang="nl-N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610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additive="base">
                                        <p:cTn id="2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 calcmode="lin" valueType="num">
                                      <p:cBhvr additive="base">
                                        <p:cTn id="43"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additive="base">
                                        <p:cTn id="4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additive="base">
                                        <p:cTn id="5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5">
                                            <p:txEl>
                                              <p:pRg st="12" end="12"/>
                                            </p:txEl>
                                          </p:spTgt>
                                        </p:tgtEl>
                                        <p:attrNameLst>
                                          <p:attrName>style.visibility</p:attrName>
                                        </p:attrNameLst>
                                      </p:cBhvr>
                                      <p:to>
                                        <p:strVal val="visible"/>
                                      </p:to>
                                    </p:set>
                                    <p:anim calcmode="lin" valueType="num">
                                      <p:cBhvr additive="base">
                                        <p:cTn id="59"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5">
                                            <p:txEl>
                                              <p:pRg st="13" end="13"/>
                                            </p:txEl>
                                          </p:spTgt>
                                        </p:tgtEl>
                                        <p:attrNameLst>
                                          <p:attrName>style.visibility</p:attrName>
                                        </p:attrNameLst>
                                      </p:cBhvr>
                                      <p:to>
                                        <p:strVal val="visible"/>
                                      </p:to>
                                    </p:set>
                                    <p:anim calcmode="lin" valueType="num">
                                      <p:cBhvr additive="base">
                                        <p:cTn id="63"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4" end="14"/>
                                            </p:txEl>
                                          </p:spTgt>
                                        </p:tgtEl>
                                        <p:attrNameLst>
                                          <p:attrName>style.visibility</p:attrName>
                                        </p:attrNameLst>
                                      </p:cBhvr>
                                      <p:to>
                                        <p:strVal val="visible"/>
                                      </p:to>
                                    </p:set>
                                    <p:anim calcmode="lin" valueType="num">
                                      <p:cBhvr additive="base">
                                        <p:cTn id="67"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0094"/>
            <a:ext cx="8460431" cy="1470025"/>
          </a:xfrm>
        </p:spPr>
        <p:txBody>
          <a:bodyPr/>
          <a:lstStyle/>
          <a:p>
            <a:r>
              <a:rPr lang="nl-NL" dirty="0" smtClean="0">
                <a:latin typeface="+mn-lt"/>
              </a:rPr>
              <a:t>Uit het bestuur</a:t>
            </a:r>
            <a:endParaRPr lang="nl-NL" dirty="0">
              <a:latin typeface="+mn-lt"/>
            </a:endParaRPr>
          </a:p>
        </p:txBody>
      </p:sp>
      <p:sp>
        <p:nvSpPr>
          <p:cNvPr id="3" name="Ondertitel 2"/>
          <p:cNvSpPr>
            <a:spLocks noGrp="1"/>
          </p:cNvSpPr>
          <p:nvPr>
            <p:ph type="subTitle" idx="1"/>
          </p:nvPr>
        </p:nvSpPr>
        <p:spPr>
          <a:xfrm>
            <a:off x="107504" y="1834497"/>
            <a:ext cx="6461760" cy="1066800"/>
          </a:xfrm>
        </p:spPr>
        <p:txBody>
          <a:bodyPr>
            <a:normAutofit/>
          </a:bodyPr>
          <a:lstStyle/>
          <a:p>
            <a:endParaRPr lang="nl-NL" dirty="0" smtClean="0">
              <a:solidFill>
                <a:schemeClr val="tx1"/>
              </a:solidFill>
            </a:endParaRPr>
          </a:p>
          <a:p>
            <a:pPr marL="342900" indent="-342900">
              <a:buFont typeface="Arial" panose="020B0604020202020204" pitchFamily="34" charset="0"/>
              <a:buChar char="•"/>
            </a:pPr>
            <a:endParaRPr lang="nl-NL" dirty="0">
              <a:solidFill>
                <a:schemeClr val="tx1"/>
              </a:solidFill>
            </a:endParaRPr>
          </a:p>
        </p:txBody>
      </p:sp>
      <p:pic>
        <p:nvPicPr>
          <p:cNvPr id="4" name="Afbeelding 3" descr="F:\DATA\Sponsoring en adverteerders\Logo_shetland-2.jpg"/>
          <p:cNvPicPr/>
          <p:nvPr/>
        </p:nvPicPr>
        <p:blipFill>
          <a:blip r:embed="rId2" cstate="print"/>
          <a:srcRect/>
          <a:stretch>
            <a:fillRect/>
          </a:stretch>
        </p:blipFill>
        <p:spPr bwMode="auto">
          <a:xfrm>
            <a:off x="6156176" y="332656"/>
            <a:ext cx="1808475" cy="1512168"/>
          </a:xfrm>
          <a:prstGeom prst="rect">
            <a:avLst/>
          </a:prstGeom>
          <a:noFill/>
          <a:ln w="9525">
            <a:noFill/>
            <a:miter lim="800000"/>
            <a:headEnd/>
            <a:tailEnd/>
          </a:ln>
        </p:spPr>
      </p:pic>
      <p:sp>
        <p:nvSpPr>
          <p:cNvPr id="5" name="Rechthoek 4"/>
          <p:cNvSpPr/>
          <p:nvPr/>
        </p:nvSpPr>
        <p:spPr>
          <a:xfrm>
            <a:off x="251520" y="1720840"/>
            <a:ext cx="7920880" cy="3139321"/>
          </a:xfrm>
          <a:prstGeom prst="rect">
            <a:avLst/>
          </a:prstGeom>
        </p:spPr>
        <p:txBody>
          <a:bodyPr wrap="square">
            <a:spAutoFit/>
          </a:bodyPr>
          <a:lstStyle/>
          <a:p>
            <a:pPr lvl="0"/>
            <a:r>
              <a:rPr lang="nl-NL" b="1" dirty="0" smtClean="0">
                <a:latin typeface="Arial" panose="020B0604020202020204" pitchFamily="34" charset="0"/>
                <a:cs typeface="Arial" panose="020B0604020202020204" pitchFamily="34" charset="0"/>
              </a:rPr>
              <a:t>Vervolg:</a:t>
            </a:r>
            <a:br>
              <a:rPr lang="nl-NL" b="1" dirty="0" smtClean="0">
                <a:latin typeface="Arial" panose="020B0604020202020204" pitchFamily="34" charset="0"/>
                <a:cs typeface="Arial" panose="020B0604020202020204" pitchFamily="34" charset="0"/>
              </a:rPr>
            </a:br>
            <a:r>
              <a:rPr lang="nl-NL" b="1" dirty="0" smtClean="0">
                <a:latin typeface="Arial" panose="020B0604020202020204" pitchFamily="34" charset="0"/>
                <a:cs typeface="Arial" panose="020B0604020202020204" pitchFamily="34" charset="0"/>
              </a:rPr>
              <a:t>Juryleden</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Plan begeleiding/coaching voortzetten</a:t>
            </a:r>
          </a:p>
          <a:p>
            <a:pPr lvl="0"/>
            <a:r>
              <a:rPr lang="nl-NL" dirty="0">
                <a:latin typeface="Arial" panose="020B0604020202020204" pitchFamily="34" charset="0"/>
                <a:cs typeface="Arial" panose="020B0604020202020204" pitchFamily="34" charset="0"/>
              </a:rPr>
              <a:t>Aspiranten blijven begeleiden </a:t>
            </a:r>
          </a:p>
          <a:p>
            <a:pPr lvl="0"/>
            <a:r>
              <a:rPr lang="nl-NL" dirty="0">
                <a:latin typeface="Arial" panose="020B0604020202020204" pitchFamily="34" charset="0"/>
                <a:cs typeface="Arial" panose="020B0604020202020204" pitchFamily="34" charset="0"/>
              </a:rPr>
              <a:t>Nog beter inhoudelijk communiceren naar juryleden</a:t>
            </a:r>
          </a:p>
          <a:p>
            <a:pPr lvl="0"/>
            <a:r>
              <a:rPr lang="nl-NL" dirty="0">
                <a:latin typeface="Arial" panose="020B0604020202020204" pitchFamily="34" charset="0"/>
                <a:cs typeface="Arial" panose="020B0604020202020204" pitchFamily="34" charset="0"/>
              </a:rPr>
              <a:t>Opstellen gedragsregels</a:t>
            </a:r>
          </a:p>
          <a:p>
            <a:pPr lvl="0"/>
            <a:r>
              <a:rPr lang="nl-NL" dirty="0">
                <a:latin typeface="Arial" panose="020B0604020202020204" pitchFamily="34" charset="0"/>
                <a:cs typeface="Arial" panose="020B0604020202020204" pitchFamily="34" charset="0"/>
              </a:rPr>
              <a:t>Nieuwe kleding voor juryleden </a:t>
            </a:r>
          </a:p>
          <a:p>
            <a:r>
              <a:rPr lang="nl-NL" dirty="0">
                <a:latin typeface="Arial" panose="020B0604020202020204" pitchFamily="34" charset="0"/>
                <a:cs typeface="Arial" panose="020B0604020202020204" pitchFamily="34" charset="0"/>
              </a:rPr>
              <a:t> </a:t>
            </a:r>
          </a:p>
          <a:p>
            <a:pPr lvl="0"/>
            <a:r>
              <a:rPr lang="nl-NL" b="1" dirty="0" err="1">
                <a:latin typeface="Arial" panose="020B0604020202020204" pitchFamily="34" charset="0"/>
                <a:cs typeface="Arial" panose="020B0604020202020204" pitchFamily="34" charset="0"/>
              </a:rPr>
              <a:t>PPC’ers</a:t>
            </a:r>
            <a:endParaRPr lang="nl-NL" dirty="0">
              <a:latin typeface="Arial" panose="020B0604020202020204" pitchFamily="34" charset="0"/>
              <a:cs typeface="Arial" panose="020B0604020202020204" pitchFamily="34" charset="0"/>
            </a:endParaRPr>
          </a:p>
          <a:p>
            <a:pPr lvl="0"/>
            <a:r>
              <a:rPr lang="nl-NL" dirty="0">
                <a:latin typeface="Arial" panose="020B0604020202020204" pitchFamily="34" charset="0"/>
                <a:cs typeface="Arial" panose="020B0604020202020204" pitchFamily="34" charset="0"/>
              </a:rPr>
              <a:t>Aandacht voor werkwijze, klantgerichtheid en collegialiteit.</a:t>
            </a:r>
          </a:p>
          <a:p>
            <a:pPr lvl="0"/>
            <a:r>
              <a:rPr lang="nl-NL" dirty="0">
                <a:latin typeface="Arial" panose="020B0604020202020204" pitchFamily="34" charset="0"/>
                <a:cs typeface="Arial" panose="020B0604020202020204" pitchFamily="34" charset="0"/>
              </a:rPr>
              <a:t>Rayonindeling herzien</a:t>
            </a:r>
          </a:p>
        </p:txBody>
      </p:sp>
    </p:spTree>
    <p:extLst>
      <p:ext uri="{BB962C8B-B14F-4D97-AF65-F5344CB8AC3E}">
        <p14:creationId xmlns:p14="http://schemas.microsoft.com/office/powerpoint/2010/main" val="58075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additive="base">
                                        <p:cTn id="3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 calcmode="lin" valueType="num">
                                      <p:cBhvr additive="base">
                                        <p:cTn id="4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 calcmode="lin" valueType="num">
                                      <p:cBhvr additive="base">
                                        <p:cTn id="4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
                                            <p:txEl>
                                              <p:pRg st="9" end="9"/>
                                            </p:txEl>
                                          </p:spTgt>
                                        </p:tgtEl>
                                        <p:attrNameLst>
                                          <p:attrName>style.visibility</p:attrName>
                                        </p:attrNameLst>
                                      </p:cBhvr>
                                      <p:to>
                                        <p:strVal val="visible"/>
                                      </p:to>
                                    </p:set>
                                    <p:anim calcmode="lin" valueType="num">
                                      <p:cBhvr additive="base">
                                        <p:cTn id="5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ngrenzend">
  <a:themeElements>
    <a:clrScheme name="Aangrenzend">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Kantoor">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angrenzend">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TotalTime>
  <Words>776</Words>
  <Application>Microsoft Office PowerPoint</Application>
  <PresentationFormat>Diavoorstelling (4:3)</PresentationFormat>
  <Paragraphs>121</Paragraphs>
  <Slides>12</Slides>
  <Notes>0</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Aangrenzend</vt:lpstr>
      <vt:lpstr>Uit het bestuur</vt:lpstr>
      <vt:lpstr>Uit het bestuur</vt:lpstr>
      <vt:lpstr>Uit het bestuur</vt:lpstr>
      <vt:lpstr>Uit het bestuur</vt:lpstr>
      <vt:lpstr>Uit het bestuur</vt:lpstr>
      <vt:lpstr>PowerPoint-presentatie</vt:lpstr>
      <vt:lpstr>Uit het bestuur</vt:lpstr>
      <vt:lpstr>Uit het bestuur</vt:lpstr>
      <vt:lpstr>Uit het bestuur</vt:lpstr>
      <vt:lpstr>Uit het bestuur</vt:lpstr>
      <vt:lpstr>Uit het bestuur</vt:lpstr>
      <vt:lpstr>Uit het bestuur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 het bestuur</dc:title>
  <dc:creator>Hans</dc:creator>
  <cp:lastModifiedBy>Hans</cp:lastModifiedBy>
  <cp:revision>12</cp:revision>
  <dcterms:created xsi:type="dcterms:W3CDTF">2021-11-23T12:06:49Z</dcterms:created>
  <dcterms:modified xsi:type="dcterms:W3CDTF">2021-11-26T10:08:42Z</dcterms:modified>
</cp:coreProperties>
</file>